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6"/>
  </p:notesMasterIdLst>
  <p:handoutMasterIdLst>
    <p:handoutMasterId r:id="rId57"/>
  </p:handoutMasterIdLst>
  <p:sldIdLst>
    <p:sldId id="560" r:id="rId2"/>
    <p:sldId id="776" r:id="rId3"/>
    <p:sldId id="775" r:id="rId4"/>
    <p:sldId id="815" r:id="rId5"/>
    <p:sldId id="798" r:id="rId6"/>
    <p:sldId id="799" r:id="rId7"/>
    <p:sldId id="824" r:id="rId8"/>
    <p:sldId id="786" r:id="rId9"/>
    <p:sldId id="780" r:id="rId10"/>
    <p:sldId id="722" r:id="rId11"/>
    <p:sldId id="723" r:id="rId12"/>
    <p:sldId id="724" r:id="rId13"/>
    <p:sldId id="794" r:id="rId14"/>
    <p:sldId id="787" r:id="rId15"/>
    <p:sldId id="795" r:id="rId16"/>
    <p:sldId id="816" r:id="rId17"/>
    <p:sldId id="778" r:id="rId18"/>
    <p:sldId id="785" r:id="rId19"/>
    <p:sldId id="779" r:id="rId20"/>
    <p:sldId id="817" r:id="rId21"/>
    <p:sldId id="784" r:id="rId22"/>
    <p:sldId id="818" r:id="rId23"/>
    <p:sldId id="781" r:id="rId24"/>
    <p:sldId id="782" r:id="rId25"/>
    <p:sldId id="626" r:id="rId26"/>
    <p:sldId id="791" r:id="rId27"/>
    <p:sldId id="792" r:id="rId28"/>
    <p:sldId id="789" r:id="rId29"/>
    <p:sldId id="793" r:id="rId30"/>
    <p:sldId id="790" r:id="rId31"/>
    <p:sldId id="822" r:id="rId32"/>
    <p:sldId id="796" r:id="rId33"/>
    <p:sldId id="797" r:id="rId34"/>
    <p:sldId id="823" r:id="rId35"/>
    <p:sldId id="806" r:id="rId36"/>
    <p:sldId id="807" r:id="rId37"/>
    <p:sldId id="808" r:id="rId38"/>
    <p:sldId id="809" r:id="rId39"/>
    <p:sldId id="810" r:id="rId40"/>
    <p:sldId id="811" r:id="rId41"/>
    <p:sldId id="812" r:id="rId42"/>
    <p:sldId id="819" r:id="rId43"/>
    <p:sldId id="627" r:id="rId44"/>
    <p:sldId id="813" r:id="rId45"/>
    <p:sldId id="788" r:id="rId46"/>
    <p:sldId id="814" r:id="rId47"/>
    <p:sldId id="783" r:id="rId48"/>
    <p:sldId id="829" r:id="rId49"/>
    <p:sldId id="821" r:id="rId50"/>
    <p:sldId id="820" r:id="rId51"/>
    <p:sldId id="825" r:id="rId52"/>
    <p:sldId id="826" r:id="rId53"/>
    <p:sldId id="828" r:id="rId54"/>
    <p:sldId id="82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DDDDDD"/>
    <a:srgbClr val="06D0E2"/>
    <a:srgbClr val="002A40"/>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3"/>
    <p:restoredTop sz="91039"/>
  </p:normalViewPr>
  <p:slideViewPr>
    <p:cSldViewPr snapToGrid="0" snapToObjects="1">
      <p:cViewPr varScale="1">
        <p:scale>
          <a:sx n="193" d="100"/>
          <a:sy n="193" d="100"/>
        </p:scale>
        <p:origin x="1128" y="208"/>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8/9/21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424801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364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3601392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8/9/21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8/9/21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8/9/21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8/9/21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8/9/21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a:t>
            </a:r>
            <a:r>
              <a:rPr lang="en-US" dirty="0" err="1"/>
              <a:t>Cpre</a:t>
            </a:r>
            <a:endParaRPr lang="en-US" dirty="0"/>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situation?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better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3996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definition of the Odds 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381000" y="5807075"/>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
        <p:nvSpPr>
          <p:cNvPr id="5" name="TextBox 4">
            <a:extLst>
              <a:ext uri="{FF2B5EF4-FFF2-40B4-BE49-F238E27FC236}">
                <a16:creationId xmlns:a16="http://schemas.microsoft.com/office/drawing/2014/main" id="{E7292978-19D1-6E47-A686-1BC74AB68C87}"/>
              </a:ext>
            </a:extLst>
          </p:cNvPr>
          <p:cNvSpPr txBox="1"/>
          <p:nvPr/>
        </p:nvSpPr>
        <p:spPr>
          <a:xfrm>
            <a:off x="768626" y="6194036"/>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11537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2" name="TextBox 11">
            <a:extLst>
              <a:ext uri="{FF2B5EF4-FFF2-40B4-BE49-F238E27FC236}">
                <a16:creationId xmlns:a16="http://schemas.microsoft.com/office/drawing/2014/main" id="{590AA307-704D-E340-A4D2-069EF97A3992}"/>
              </a:ext>
            </a:extLst>
          </p:cNvPr>
          <p:cNvSpPr txBox="1"/>
          <p:nvPr/>
        </p:nvSpPr>
        <p:spPr>
          <a:xfrm>
            <a:off x="5712366" y="5911718"/>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44513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46</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
        <p:nvSpPr>
          <p:cNvPr id="14" name="TextBox 13">
            <a:extLst>
              <a:ext uri="{FF2B5EF4-FFF2-40B4-BE49-F238E27FC236}">
                <a16:creationId xmlns:a16="http://schemas.microsoft.com/office/drawing/2014/main" id="{84D4AA94-E975-AE4B-AE50-B84B06AF28C1}"/>
              </a:ext>
            </a:extLst>
          </p:cNvPr>
          <p:cNvSpPr txBox="1"/>
          <p:nvPr/>
        </p:nvSpPr>
        <p:spPr>
          <a:xfrm>
            <a:off x="5712366" y="5910274"/>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972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u="sng" dirty="0"/>
              <a:t>Required </a:t>
            </a:r>
            <a:r>
              <a:rPr lang="en-US" sz="2400" b="1" u="sng" dirty="0"/>
              <a:t>multiple testing correction</a:t>
            </a:r>
            <a:r>
              <a:rPr lang="en-US" sz="2400" dirty="0"/>
              <a:t> of significance estimates from different gene sets</a:t>
            </a:r>
          </a:p>
        </p:txBody>
      </p:sp>
      <p:sp>
        <p:nvSpPr>
          <p:cNvPr id="5" name="Text Placeholder 4">
            <a:extLst>
              <a:ext uri="{FF2B5EF4-FFF2-40B4-BE49-F238E27FC236}">
                <a16:creationId xmlns:a16="http://schemas.microsoft.com/office/drawing/2014/main" id="{443CE1C8-D487-3D44-84B0-FAE472CC9EB3}"/>
              </a:ext>
            </a:extLst>
          </p:cNvPr>
          <p:cNvSpPr>
            <a:spLocks noGrp="1"/>
          </p:cNvSpPr>
          <p:nvPr>
            <p:ph type="body" sz="half" idx="2"/>
          </p:nvPr>
        </p:nvSpPr>
        <p:spPr/>
        <p:txBody>
          <a:bodyPr/>
          <a:lstStyle/>
          <a:p>
            <a:r>
              <a:rPr lang="en-US" dirty="0"/>
              <a:t>Increased number of false-positives gene set associations very likely if we do not correct for multiple testing</a:t>
            </a:r>
          </a:p>
          <a:p>
            <a:r>
              <a:rPr lang="en-US" dirty="0"/>
              <a:t>Can use FDR, Holm-</a:t>
            </a:r>
            <a:r>
              <a:rPr lang="en-US" dirty="0" err="1"/>
              <a:t>Sidak</a:t>
            </a:r>
            <a:r>
              <a:rPr lang="en-US" dirty="0"/>
              <a:t> based corrections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101A6E63-F861-EB4C-9A35-7C1EC5AE158D}"/>
              </a:ext>
            </a:extLst>
          </p:cNvPr>
          <p:cNvPicPr>
            <a:picLocks noChangeAspect="1"/>
          </p:cNvPicPr>
          <p:nvPr/>
        </p:nvPicPr>
        <p:blipFill>
          <a:blip r:embed="rId3"/>
          <a:stretch>
            <a:fillRect/>
          </a:stretch>
        </p:blipFill>
        <p:spPr>
          <a:xfrm>
            <a:off x="5216318" y="934278"/>
            <a:ext cx="6908754" cy="5135218"/>
          </a:xfrm>
          <a:prstGeom prst="rect">
            <a:avLst/>
          </a:prstGeom>
        </p:spPr>
      </p:pic>
      <p:sp>
        <p:nvSpPr>
          <p:cNvPr id="7" name="Oval 6">
            <a:extLst>
              <a:ext uri="{FF2B5EF4-FFF2-40B4-BE49-F238E27FC236}">
                <a16:creationId xmlns:a16="http://schemas.microsoft.com/office/drawing/2014/main" id="{2CC8F37C-009B-F94C-92F6-AB07DE68C942}"/>
              </a:ext>
            </a:extLst>
          </p:cNvPr>
          <p:cNvSpPr/>
          <p:nvPr/>
        </p:nvSpPr>
        <p:spPr>
          <a:xfrm>
            <a:off x="11158332" y="4651513"/>
            <a:ext cx="795130" cy="258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7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55182-B29D-E242-987A-AACA699AF8C2}"/>
              </a:ext>
            </a:extLst>
          </p:cNvPr>
          <p:cNvSpPr>
            <a:spLocks noGrp="1"/>
          </p:cNvSpPr>
          <p:nvPr>
            <p:ph type="body" sz="quarter" idx="10"/>
          </p:nvPr>
        </p:nvSpPr>
        <p:spPr>
          <a:xfrm>
            <a:off x="838200" y="1876483"/>
            <a:ext cx="10515600" cy="5166543"/>
          </a:xfrm>
        </p:spPr>
        <p:txBody>
          <a:bodyPr/>
          <a:lstStyle/>
          <a:p>
            <a:r>
              <a:rPr lang="en-US" dirty="0"/>
              <a:t>You have a specific pathway that is the focus of your research -  </a:t>
            </a:r>
            <a:r>
              <a:rPr lang="en-US" i="1" dirty="0">
                <a:solidFill>
                  <a:srgbClr val="FF0000"/>
                </a:solidFill>
              </a:rPr>
              <a:t>Use methods that test self-contained hypothesis (</a:t>
            </a:r>
            <a:r>
              <a:rPr lang="en-US" i="1" dirty="0" err="1">
                <a:solidFill>
                  <a:srgbClr val="FF0000"/>
                </a:solidFill>
              </a:rPr>
              <a:t>rSEA</a:t>
            </a:r>
            <a:r>
              <a:rPr lang="en-US" i="1" dirty="0">
                <a:solidFill>
                  <a:srgbClr val="FF0000"/>
                </a:solidFill>
              </a:rPr>
              <a:t> with c = 0).</a:t>
            </a:r>
          </a:p>
          <a:p>
            <a:r>
              <a:rPr lang="en-US" dirty="0"/>
              <a:t> You do not have a specific pathway that is the focus of your research - </a:t>
            </a:r>
            <a:r>
              <a:rPr lang="en-US" i="1" dirty="0">
                <a:solidFill>
                  <a:srgbClr val="FF0000"/>
                </a:solidFill>
              </a:rPr>
              <a:t>Use methods that test competitive hypothesis</a:t>
            </a:r>
            <a:r>
              <a:rPr lang="en-US" i="1" dirty="0"/>
              <a:t>.</a:t>
            </a:r>
          </a:p>
          <a:p>
            <a:r>
              <a:rPr lang="en-US" dirty="0"/>
              <a:t>You just have a list of genes of interest and are interested in finding out associated pathways - </a:t>
            </a:r>
            <a:r>
              <a:rPr lang="en-US" i="1" dirty="0">
                <a:solidFill>
                  <a:srgbClr val="FF0000"/>
                </a:solidFill>
              </a:rPr>
              <a:t>Use ORA</a:t>
            </a:r>
          </a:p>
          <a:p>
            <a:r>
              <a:rPr lang="en-US" dirty="0"/>
              <a:t>You would like the significance of the gene set enrichment method to reflect the reproducibility of result across multiple re-sampling of study subjects and the number of replicates per group is less than 10 – </a:t>
            </a:r>
            <a:r>
              <a:rPr lang="en-US" i="1" dirty="0">
                <a:solidFill>
                  <a:srgbClr val="FF0000"/>
                </a:solidFill>
              </a:rPr>
              <a:t>Use </a:t>
            </a:r>
            <a:r>
              <a:rPr lang="en-US" i="1" dirty="0" err="1">
                <a:solidFill>
                  <a:srgbClr val="FF0000"/>
                </a:solidFill>
              </a:rPr>
              <a:t>rSEA</a:t>
            </a:r>
            <a:endParaRPr lang="en-US" i="1" dirty="0">
              <a:solidFill>
                <a:srgbClr val="FF0000"/>
              </a:solidFill>
            </a:endParaRPr>
          </a:p>
          <a:p>
            <a:endParaRPr lang="en-US" dirty="0"/>
          </a:p>
        </p:txBody>
      </p:sp>
      <p:sp>
        <p:nvSpPr>
          <p:cNvPr id="3" name="Title 2">
            <a:extLst>
              <a:ext uri="{FF2B5EF4-FFF2-40B4-BE49-F238E27FC236}">
                <a16:creationId xmlns:a16="http://schemas.microsoft.com/office/drawing/2014/main" id="{0908665F-EF54-9246-9ED1-EAF78BB2DE1E}"/>
              </a:ext>
            </a:extLst>
          </p:cNvPr>
          <p:cNvSpPr>
            <a:spLocks noGrp="1"/>
          </p:cNvSpPr>
          <p:nvPr>
            <p:ph type="title"/>
          </p:nvPr>
        </p:nvSpPr>
        <p:spPr/>
        <p:txBody>
          <a:bodyPr>
            <a:normAutofit/>
          </a:bodyPr>
          <a:lstStyle/>
          <a:p>
            <a:r>
              <a:rPr lang="en-US" sz="3600" dirty="0"/>
              <a:t>Criteria on deciding the enrichment tests for your research - I</a:t>
            </a:r>
          </a:p>
        </p:txBody>
      </p:sp>
    </p:spTree>
    <p:extLst>
      <p:ext uri="{BB962C8B-B14F-4D97-AF65-F5344CB8AC3E}">
        <p14:creationId xmlns:p14="http://schemas.microsoft.com/office/powerpoint/2010/main" val="1226114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76BE08-709C-E24C-9B94-127F93879C74}"/>
              </a:ext>
            </a:extLst>
          </p:cNvPr>
          <p:cNvSpPr>
            <a:spLocks noGrp="1"/>
          </p:cNvSpPr>
          <p:nvPr>
            <p:ph type="body" sz="quarter" idx="10"/>
          </p:nvPr>
        </p:nvSpPr>
        <p:spPr>
          <a:xfrm>
            <a:off x="838200" y="1876483"/>
            <a:ext cx="10515600" cy="3959545"/>
          </a:xfrm>
        </p:spPr>
        <p:txBody>
          <a:bodyPr/>
          <a:lstStyle/>
          <a:p>
            <a:r>
              <a:rPr lang="en-US" dirty="0"/>
              <a:t>You would like the significance of the gene set enrichment method to reflect the reproducibility of result across multiple re-sampling of study subjects and the number of replicates per group is greater than 10 and you have access to good computing resources – </a:t>
            </a:r>
            <a:r>
              <a:rPr lang="en-US" i="1" dirty="0">
                <a:solidFill>
                  <a:srgbClr val="FF0000"/>
                </a:solidFill>
              </a:rPr>
              <a:t>use SAFE, PADOG with sample permutation</a:t>
            </a:r>
          </a:p>
          <a:p>
            <a:pPr lvl="2"/>
            <a:r>
              <a:rPr lang="en-US" dirty="0"/>
              <a:t>If you do not have access to good computing resources – </a:t>
            </a:r>
            <a:r>
              <a:rPr lang="en-US" i="1" dirty="0">
                <a:solidFill>
                  <a:srgbClr val="FF0000"/>
                </a:solidFill>
              </a:rPr>
              <a:t>use </a:t>
            </a:r>
            <a:r>
              <a:rPr lang="en-US" i="1" dirty="0" err="1">
                <a:solidFill>
                  <a:srgbClr val="FF0000"/>
                </a:solidFill>
              </a:rPr>
              <a:t>rSEA</a:t>
            </a:r>
            <a:endParaRPr lang="en-US" i="1" dirty="0">
              <a:solidFill>
                <a:srgbClr val="FF0000"/>
              </a:solidFill>
            </a:endParaRPr>
          </a:p>
          <a:p>
            <a:r>
              <a:rPr lang="en-US" dirty="0"/>
              <a:t>If you have just a scored genome-wide list of genes and are interested in identifying associated pathways – </a:t>
            </a:r>
            <a:r>
              <a:rPr lang="en-US" i="1" dirty="0">
                <a:solidFill>
                  <a:srgbClr val="FF0000"/>
                </a:solidFill>
              </a:rPr>
              <a:t>use GSEA with gene permutation </a:t>
            </a:r>
          </a:p>
        </p:txBody>
      </p:sp>
      <p:sp>
        <p:nvSpPr>
          <p:cNvPr id="3" name="Title 2">
            <a:extLst>
              <a:ext uri="{FF2B5EF4-FFF2-40B4-BE49-F238E27FC236}">
                <a16:creationId xmlns:a16="http://schemas.microsoft.com/office/drawing/2014/main" id="{16BF4397-35A4-D04A-83D2-F2CBE58FDA9B}"/>
              </a:ext>
            </a:extLst>
          </p:cNvPr>
          <p:cNvSpPr>
            <a:spLocks noGrp="1"/>
          </p:cNvSpPr>
          <p:nvPr>
            <p:ph type="title"/>
          </p:nvPr>
        </p:nvSpPr>
        <p:spPr/>
        <p:txBody>
          <a:bodyPr>
            <a:normAutofit/>
          </a:bodyPr>
          <a:lstStyle/>
          <a:p>
            <a:r>
              <a:rPr lang="en-US" sz="3600" dirty="0"/>
              <a:t>Criteria on deciding the enrichment tests for your research - II</a:t>
            </a:r>
          </a:p>
        </p:txBody>
      </p:sp>
    </p:spTree>
    <p:extLst>
      <p:ext uri="{BB962C8B-B14F-4D97-AF65-F5344CB8AC3E}">
        <p14:creationId xmlns:p14="http://schemas.microsoft.com/office/powerpoint/2010/main" val="4084697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998722-E37C-9E48-9820-514A5B2FE21D}"/>
              </a:ext>
            </a:extLst>
          </p:cNvPr>
          <p:cNvSpPr>
            <a:spLocks noGrp="1"/>
          </p:cNvSpPr>
          <p:nvPr>
            <p:ph type="body" sz="quarter" idx="10"/>
          </p:nvPr>
        </p:nvSpPr>
        <p:spPr>
          <a:xfrm>
            <a:off x="838200" y="1876483"/>
            <a:ext cx="10515600" cy="3230628"/>
          </a:xfrm>
        </p:spPr>
        <p:txBody>
          <a:bodyPr/>
          <a:lstStyle/>
          <a:p>
            <a:r>
              <a:rPr lang="en-US" dirty="0"/>
              <a:t>Permutation-based methods are non-parametric, i.e., make least number of assumptions about the data distribution – </a:t>
            </a:r>
            <a:r>
              <a:rPr lang="en-US" i="1" dirty="0">
                <a:solidFill>
                  <a:srgbClr val="FF0000"/>
                </a:solidFill>
              </a:rPr>
              <a:t>if adequate number of replicates available then best methods to use</a:t>
            </a:r>
          </a:p>
          <a:p>
            <a:r>
              <a:rPr lang="en-US" dirty="0"/>
              <a:t>Methods like ORA, </a:t>
            </a:r>
            <a:r>
              <a:rPr lang="en-US" dirty="0" err="1"/>
              <a:t>rSEA</a:t>
            </a:r>
            <a:r>
              <a:rPr lang="en-US" dirty="0"/>
              <a:t>, GSEA with gene permutation are dependent on the validity of the assumptions for calculation of the significance of association of individual genes – </a:t>
            </a:r>
            <a:r>
              <a:rPr lang="en-US" i="1" dirty="0">
                <a:solidFill>
                  <a:srgbClr val="FF0000"/>
                </a:solidFill>
              </a:rPr>
              <a:t>check assumptions</a:t>
            </a:r>
          </a:p>
        </p:txBody>
      </p:sp>
      <p:sp>
        <p:nvSpPr>
          <p:cNvPr id="3" name="Title 2">
            <a:extLst>
              <a:ext uri="{FF2B5EF4-FFF2-40B4-BE49-F238E27FC236}">
                <a16:creationId xmlns:a16="http://schemas.microsoft.com/office/drawing/2014/main" id="{2C5604D9-62E5-F442-A0B2-C8CD2549AA32}"/>
              </a:ext>
            </a:extLst>
          </p:cNvPr>
          <p:cNvSpPr>
            <a:spLocks noGrp="1"/>
          </p:cNvSpPr>
          <p:nvPr>
            <p:ph type="title"/>
          </p:nvPr>
        </p:nvSpPr>
        <p:spPr/>
        <p:txBody>
          <a:bodyPr/>
          <a:lstStyle/>
          <a:p>
            <a:r>
              <a:rPr lang="en-US" dirty="0"/>
              <a:t>Criteria on deciding the enrichment tests for your research - III</a:t>
            </a:r>
          </a:p>
        </p:txBody>
      </p:sp>
    </p:spTree>
    <p:extLst>
      <p:ext uri="{BB962C8B-B14F-4D97-AF65-F5344CB8AC3E}">
        <p14:creationId xmlns:p14="http://schemas.microsoft.com/office/powerpoint/2010/main" val="719660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8D603-4D3D-5B41-9E2B-13B876659510}"/>
              </a:ext>
            </a:extLst>
          </p:cNvPr>
          <p:cNvSpPr>
            <a:spLocks noGrp="1"/>
          </p:cNvSpPr>
          <p:nvPr>
            <p:ph type="body" sz="quarter" idx="10"/>
          </p:nvPr>
        </p:nvSpPr>
        <p:spPr>
          <a:xfrm>
            <a:off x="838200" y="1876483"/>
            <a:ext cx="10515600" cy="387798"/>
          </a:xfrm>
        </p:spPr>
        <p:txBody>
          <a:bodyPr/>
          <a:lstStyle/>
          <a:p>
            <a:r>
              <a:rPr lang="en-US" dirty="0">
                <a:hlinkClick r:id="rId2"/>
              </a:rPr>
              <a:t>https://www.surveymonkey.com/r/F75J6VZ</a:t>
            </a:r>
            <a:r>
              <a:rPr lang="en-US" dirty="0"/>
              <a:t> </a:t>
            </a:r>
          </a:p>
        </p:txBody>
      </p:sp>
      <p:sp>
        <p:nvSpPr>
          <p:cNvPr id="3" name="Title 2">
            <a:extLst>
              <a:ext uri="{FF2B5EF4-FFF2-40B4-BE49-F238E27FC236}">
                <a16:creationId xmlns:a16="http://schemas.microsoft.com/office/drawing/2014/main" id="{326908DD-534F-374E-B791-4B6D21924829}"/>
              </a:ext>
            </a:extLst>
          </p:cNvPr>
          <p:cNvSpPr>
            <a:spLocks noGrp="1"/>
          </p:cNvSpPr>
          <p:nvPr>
            <p:ph type="title"/>
          </p:nvPr>
        </p:nvSpPr>
        <p:spPr/>
        <p:txBody>
          <a:bodyPr/>
          <a:lstStyle/>
          <a:p>
            <a:r>
              <a:rPr lang="en-US" dirty="0"/>
              <a:t>Please fill-out survey</a:t>
            </a:r>
          </a:p>
        </p:txBody>
      </p:sp>
    </p:spTree>
    <p:extLst>
      <p:ext uri="{BB962C8B-B14F-4D97-AF65-F5344CB8AC3E}">
        <p14:creationId xmlns:p14="http://schemas.microsoft.com/office/powerpoint/2010/main" val="31590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grpSp>
        <p:nvGrpSpPr>
          <p:cNvPr id="7" name="Group 6">
            <a:extLst>
              <a:ext uri="{FF2B5EF4-FFF2-40B4-BE49-F238E27FC236}">
                <a16:creationId xmlns:a16="http://schemas.microsoft.com/office/drawing/2014/main" id="{72335828-D199-3F42-B0BC-D3FA92583334}"/>
              </a:ext>
            </a:extLst>
          </p:cNvPr>
          <p:cNvGrpSpPr/>
          <p:nvPr/>
        </p:nvGrpSpPr>
        <p:grpSpPr>
          <a:xfrm>
            <a:off x="35607" y="904509"/>
            <a:ext cx="5299364" cy="6858000"/>
            <a:chOff x="35607" y="904509"/>
            <a:chExt cx="5299364" cy="6858000"/>
          </a:xfrm>
        </p:grpSpPr>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gr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grpSp>
        <p:nvGrpSpPr>
          <p:cNvPr id="9" name="Group 8">
            <a:extLst>
              <a:ext uri="{FF2B5EF4-FFF2-40B4-BE49-F238E27FC236}">
                <a16:creationId xmlns:a16="http://schemas.microsoft.com/office/drawing/2014/main" id="{02BE3AF9-13FB-1E4C-AB11-E0EB539AA76D}"/>
              </a:ext>
            </a:extLst>
          </p:cNvPr>
          <p:cNvGrpSpPr/>
          <p:nvPr/>
        </p:nvGrpSpPr>
        <p:grpSpPr>
          <a:xfrm>
            <a:off x="7721404" y="2026042"/>
            <a:ext cx="3287945" cy="4831958"/>
            <a:chOff x="7721404" y="2026042"/>
            <a:chExt cx="3287945" cy="4831958"/>
          </a:xfrm>
        </p:grpSpPr>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Volcano plot</a:t>
              </a:r>
            </a:p>
          </p:txBody>
        </p:sp>
        <p:pic>
          <p:nvPicPr>
            <p:cNvPr id="4" name="Picture 3">
              <a:extLst>
                <a:ext uri="{FF2B5EF4-FFF2-40B4-BE49-F238E27FC236}">
                  <a16:creationId xmlns:a16="http://schemas.microsoft.com/office/drawing/2014/main" id="{A2416DFB-5E54-2843-8608-1EE2E925D0EB}"/>
                </a:ext>
              </a:extLst>
            </p:cNvPr>
            <p:cNvPicPr>
              <a:picLocks noChangeAspect="1"/>
            </p:cNvPicPr>
            <p:nvPr/>
          </p:nvPicPr>
          <p:blipFill>
            <a:blip r:embed="rId4"/>
            <a:stretch>
              <a:fillRect/>
            </a:stretch>
          </p:blipFill>
          <p:spPr>
            <a:xfrm>
              <a:off x="7721404" y="2603013"/>
              <a:ext cx="3287945" cy="4254987"/>
            </a:xfrm>
            <a:prstGeom prst="rect">
              <a:avLst/>
            </a:prstGeom>
          </p:spPr>
        </p:pic>
      </p:gr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46468</TotalTime>
  <Words>2870</Words>
  <Application>Microsoft Macintosh PowerPoint</Application>
  <PresentationFormat>Widescreen</PresentationFormat>
  <Paragraphs>392</Paragraphs>
  <Slides>54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Required multiple testing correction of significance estimates from different gene sets</vt:lpstr>
      <vt:lpstr>Outline and main messages</vt:lpstr>
      <vt:lpstr>Outline and main messages</vt:lpstr>
      <vt:lpstr>Criteria on deciding the enrichment tests for your research - I</vt:lpstr>
      <vt:lpstr>Criteria on deciding the enrichment tests for your research - II</vt:lpstr>
      <vt:lpstr>Criteria on deciding the enrichment tests for your research - III</vt:lpstr>
      <vt:lpstr>Please fill-out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1561</cp:revision>
  <cp:lastPrinted>2018-09-20T23:56:57Z</cp:lastPrinted>
  <dcterms:created xsi:type="dcterms:W3CDTF">2020-08-17T05:35:40Z</dcterms:created>
  <dcterms:modified xsi:type="dcterms:W3CDTF">2021-08-11T01:30:07Z</dcterms:modified>
</cp:coreProperties>
</file>